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63" r:id="rId4"/>
    <p:sldId id="264" r:id="rId5"/>
    <p:sldId id="265" r:id="rId6"/>
    <p:sldId id="266" r:id="rId7"/>
    <p:sldId id="267" r:id="rId8"/>
    <p:sldId id="268" r:id="rId9"/>
    <p:sldId id="269" r:id="rId10"/>
    <p:sldId id="272" r:id="rId11"/>
    <p:sldId id="273" r:id="rId12"/>
    <p:sldId id="271"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EC1349F-505C-400E-91F2-9F7D2A5908BF}" type="datetimeFigureOut">
              <a:rPr lang="en-US" smtClean="0"/>
              <a:t>8/14/2017</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8F8C32F-4C44-40F4-A9D1-1DEC4729A1B0}" type="slidenum">
              <a:rPr lang="en-US" smtClean="0"/>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F8C32F-4C44-40F4-A9D1-1DEC4729A1B0}"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F8C32F-4C44-40F4-A9D1-1DEC4729A1B0}" type="slidenum">
              <a:rPr lang="en-US" smtClean="0"/>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8F8C32F-4C44-40F4-A9D1-1DEC4729A1B0}" type="slidenum">
              <a:rPr lang="en-US" smtClean="0"/>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8F8C32F-4C44-40F4-A9D1-1DEC4729A1B0}" type="slidenum">
              <a:rPr lang="en-US" smtClean="0"/>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8F8C32F-4C44-40F4-A9D1-1DEC4729A1B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F8C32F-4C44-40F4-A9D1-1DEC4729A1B0}"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1349F-505C-400E-91F2-9F7D2A5908BF}" type="datetimeFigureOut">
              <a:rPr lang="en-US" smtClean="0"/>
              <a:t>8/14/2017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F8C32F-4C44-40F4-A9D1-1DEC4729A1B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EC1349F-505C-400E-91F2-9F7D2A5908BF}" type="datetimeFigureOut">
              <a:rPr lang="en-US" smtClean="0"/>
              <a:t>8/14/2017</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8F8C32F-4C44-40F4-A9D1-1DEC4729A1B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82880" indent="0">
              <a:buNone/>
            </a:pPr>
            <a:r>
              <a:rPr lang="en-US" dirty="0" smtClean="0">
                <a:solidFill>
                  <a:schemeClr val="tx1"/>
                </a:solidFill>
              </a:rPr>
              <a:t>General Education Advisory Council</a:t>
            </a:r>
            <a:endParaRPr lang="en-US" dirty="0">
              <a:solidFill>
                <a:schemeClr val="tx1"/>
              </a:solidFill>
            </a:endParaRPr>
          </a:p>
        </p:txBody>
      </p:sp>
      <p:sp>
        <p:nvSpPr>
          <p:cNvPr id="3" name="Subtitle 2"/>
          <p:cNvSpPr>
            <a:spLocks noGrp="1"/>
          </p:cNvSpPr>
          <p:nvPr>
            <p:ph type="body" idx="1"/>
          </p:nvPr>
        </p:nvSpPr>
        <p:spPr/>
        <p:txBody>
          <a:bodyPr>
            <a:normAutofit/>
          </a:bodyPr>
          <a:lstStyle/>
          <a:p>
            <a:r>
              <a:rPr lang="en-US" dirty="0" smtClean="0">
                <a:solidFill>
                  <a:schemeClr val="tx1"/>
                </a:solidFill>
              </a:rPr>
              <a:t>Presented by Don Ransford for the Provost/VPAA Meeting</a:t>
            </a:r>
          </a:p>
          <a:p>
            <a:r>
              <a:rPr lang="en-US" dirty="0" smtClean="0">
                <a:solidFill>
                  <a:schemeClr val="tx1"/>
                </a:solidFill>
              </a:rPr>
              <a:t>August 15, 2017</a:t>
            </a:r>
            <a:endParaRPr lang="en-US" dirty="0">
              <a:solidFill>
                <a:schemeClr val="tx1"/>
              </a:solidFill>
            </a:endParaRPr>
          </a:p>
        </p:txBody>
      </p:sp>
    </p:spTree>
    <p:extLst>
      <p:ext uri="{BB962C8B-B14F-4D97-AF65-F5344CB8AC3E}">
        <p14:creationId xmlns:p14="http://schemas.microsoft.com/office/powerpoint/2010/main" val="3724024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Outcomes of the Summer meetings</a:t>
            </a:r>
          </a:p>
          <a:p>
            <a:pPr lvl="1"/>
            <a:r>
              <a:rPr lang="en-US" dirty="0" smtClean="0"/>
              <a:t>General Education requirements for all FSW students with a flexible 3 credit hour course among the 5 main discipline categories (Communications, Humanities, Social &amp; Behavioral Sciences, Mathematics, and Natural Sciences)</a:t>
            </a:r>
          </a:p>
          <a:p>
            <a:pPr lvl="1"/>
            <a:r>
              <a:rPr lang="en-US" dirty="0" smtClean="0"/>
              <a:t>Reviewed, discussed and proposed some changes to General Education requirements in specific degree programs, primarily the A.A. degree and Baccalaureate degrees in Nursing and Cardiopulmonary Sciences</a:t>
            </a:r>
          </a:p>
        </p:txBody>
      </p:sp>
      <p:sp>
        <p:nvSpPr>
          <p:cNvPr id="3" name="Title 2"/>
          <p:cNvSpPr>
            <a:spLocks noGrp="1"/>
          </p:cNvSpPr>
          <p:nvPr>
            <p:ph type="title"/>
          </p:nvPr>
        </p:nvSpPr>
        <p:spPr/>
        <p:txBody>
          <a:bodyPr/>
          <a:lstStyle/>
          <a:p>
            <a:r>
              <a:rPr lang="en-US" sz="3600" b="1" i="1" dirty="0">
                <a:solidFill>
                  <a:schemeClr val="tx1"/>
                </a:solidFill>
              </a:rPr>
              <a:t>General Education Advisory Council</a:t>
            </a:r>
            <a:br>
              <a:rPr lang="en-US" sz="3600" b="1" i="1" dirty="0">
                <a:solidFill>
                  <a:schemeClr val="tx1"/>
                </a:solidFill>
              </a:rPr>
            </a:br>
            <a:r>
              <a:rPr lang="en-US" sz="3600" b="1" i="1" dirty="0">
                <a:solidFill>
                  <a:schemeClr val="tx1"/>
                </a:solidFill>
              </a:rPr>
              <a:t>Work for Summer 2017</a:t>
            </a:r>
            <a:endParaRPr lang="en-US" sz="3600" dirty="0"/>
          </a:p>
        </p:txBody>
      </p:sp>
    </p:spTree>
    <p:extLst>
      <p:ext uri="{BB962C8B-B14F-4D97-AF65-F5344CB8AC3E}">
        <p14:creationId xmlns:p14="http://schemas.microsoft.com/office/powerpoint/2010/main" val="3946430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Thank you to additional faculty and staff who provided valuable input to the process</a:t>
            </a:r>
          </a:p>
          <a:p>
            <a:pPr lvl="1"/>
            <a:r>
              <a:rPr lang="en-US" dirty="0" smtClean="0"/>
              <a:t>Dr. Joyce Rollins, Education Professor</a:t>
            </a:r>
          </a:p>
          <a:p>
            <a:pPr lvl="1"/>
            <a:r>
              <a:rPr lang="en-US" dirty="0" smtClean="0"/>
              <a:t>Marty Jenner, Health Professions Professor</a:t>
            </a:r>
          </a:p>
          <a:p>
            <a:pPr lvl="1"/>
            <a:r>
              <a:rPr lang="en-US" dirty="0" smtClean="0"/>
              <a:t>Jennifer Patterson, Business &amp; Technology Professor</a:t>
            </a:r>
          </a:p>
          <a:p>
            <a:pPr lvl="1"/>
            <a:r>
              <a:rPr lang="en-US" dirty="0" smtClean="0"/>
              <a:t>Bobby Holbrook, Program Director – Nursing</a:t>
            </a:r>
          </a:p>
          <a:p>
            <a:pPr lvl="1"/>
            <a:r>
              <a:rPr lang="en-US" dirty="0" smtClean="0"/>
              <a:t>Margaret Krueger, Health Professions Professor</a:t>
            </a:r>
            <a:endParaRPr lang="en-US" dirty="0"/>
          </a:p>
        </p:txBody>
      </p:sp>
      <p:sp>
        <p:nvSpPr>
          <p:cNvPr id="3" name="Title 2"/>
          <p:cNvSpPr>
            <a:spLocks noGrp="1"/>
          </p:cNvSpPr>
          <p:nvPr>
            <p:ph type="title"/>
          </p:nvPr>
        </p:nvSpPr>
        <p:spPr/>
        <p:txBody>
          <a:bodyPr/>
          <a:lstStyle/>
          <a:p>
            <a:r>
              <a:rPr lang="en-US" sz="3600" b="1" i="1" dirty="0">
                <a:solidFill>
                  <a:schemeClr val="tx1"/>
                </a:solidFill>
              </a:rPr>
              <a:t>General Education Advisory Council</a:t>
            </a:r>
            <a:br>
              <a:rPr lang="en-US" sz="3600" b="1" i="1" dirty="0">
                <a:solidFill>
                  <a:schemeClr val="tx1"/>
                </a:solidFill>
              </a:rPr>
            </a:br>
            <a:r>
              <a:rPr lang="en-US" sz="3600" b="1" i="1" dirty="0">
                <a:solidFill>
                  <a:schemeClr val="tx1"/>
                </a:solidFill>
              </a:rPr>
              <a:t>Work for Summer 2017</a:t>
            </a:r>
            <a:endParaRPr lang="en-US" sz="3600" dirty="0"/>
          </a:p>
        </p:txBody>
      </p:sp>
    </p:spTree>
    <p:extLst>
      <p:ext uri="{BB962C8B-B14F-4D97-AF65-F5344CB8AC3E}">
        <p14:creationId xmlns:p14="http://schemas.microsoft.com/office/powerpoint/2010/main" val="3765887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1" y="2248347"/>
            <a:ext cx="8915400" cy="4304853"/>
          </a:xfrm>
        </p:spPr>
        <p:txBody>
          <a:bodyPr>
            <a:normAutofit/>
          </a:bodyPr>
          <a:lstStyle/>
          <a:p>
            <a:pPr marL="0" indent="0">
              <a:buNone/>
            </a:pPr>
            <a:r>
              <a:rPr lang="en-US" b="1" dirty="0"/>
              <a:t>Fall </a:t>
            </a:r>
            <a:r>
              <a:rPr lang="en-US" b="1" dirty="0" smtClean="0"/>
              <a:t>2017</a:t>
            </a:r>
            <a:endParaRPr lang="en-US" dirty="0"/>
          </a:p>
          <a:p>
            <a:pPr lvl="0"/>
            <a:r>
              <a:rPr lang="en-US" dirty="0" smtClean="0"/>
              <a:t>Vet revisions to the General </a:t>
            </a:r>
            <a:r>
              <a:rPr lang="en-US" dirty="0"/>
              <a:t>Education </a:t>
            </a:r>
            <a:r>
              <a:rPr lang="en-US" dirty="0" smtClean="0"/>
              <a:t>programs through Faculty Senate</a:t>
            </a:r>
            <a:endParaRPr lang="en-US" dirty="0"/>
          </a:p>
          <a:p>
            <a:pPr lvl="0"/>
            <a:r>
              <a:rPr lang="en-US" dirty="0" smtClean="0"/>
              <a:t>Pending affirmation of the recommended changes by Faculty Senate, submit a proposal to the Curriculum Committee to memorialize the modifications</a:t>
            </a:r>
            <a:r>
              <a:rPr lang="en-US" dirty="0"/>
              <a:t> </a:t>
            </a:r>
            <a:r>
              <a:rPr lang="en-US" dirty="0" smtClean="0"/>
              <a:t>in the 2018 – 2019 FSW College Catalog</a:t>
            </a:r>
            <a:endParaRPr lang="en-US" dirty="0"/>
          </a:p>
        </p:txBody>
      </p:sp>
      <p:sp>
        <p:nvSpPr>
          <p:cNvPr id="3" name="Title 2"/>
          <p:cNvSpPr>
            <a:spLocks noGrp="1"/>
          </p:cNvSpPr>
          <p:nvPr>
            <p:ph type="title"/>
          </p:nvPr>
        </p:nvSpPr>
        <p:spPr>
          <a:xfrm>
            <a:off x="808169" y="533400"/>
            <a:ext cx="7756263" cy="1054250"/>
          </a:xfrm>
        </p:spPr>
        <p:txBody>
          <a:bodyPr/>
          <a:lstStyle/>
          <a:p>
            <a:r>
              <a:rPr lang="en-US" b="1" dirty="0" smtClean="0">
                <a:solidFill>
                  <a:schemeClr val="tx1"/>
                </a:solidFill>
              </a:rPr>
              <a:t>Next Steps</a:t>
            </a:r>
            <a:endParaRPr lang="en-US" dirty="0"/>
          </a:p>
        </p:txBody>
      </p:sp>
    </p:spTree>
    <p:extLst>
      <p:ext uri="{BB962C8B-B14F-4D97-AF65-F5344CB8AC3E}">
        <p14:creationId xmlns:p14="http://schemas.microsoft.com/office/powerpoint/2010/main" val="184200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smtClean="0"/>
              <a:t>During the Summer, the GEAC also became aware of legislation (</a:t>
            </a:r>
            <a:r>
              <a:rPr lang="en-US" i="1" dirty="0" smtClean="0"/>
              <a:t>House Bill 7069</a:t>
            </a:r>
            <a:r>
              <a:rPr lang="en-US" dirty="0" smtClean="0"/>
              <a:t>) that was signed into law which includes a requirement of all Florida State College and university students to demonstrate competency in civic literacy beginning with the 2018 – 2019 academic year.</a:t>
            </a:r>
          </a:p>
          <a:p>
            <a:pPr marL="0" indent="0">
              <a:buNone/>
            </a:pPr>
            <a:r>
              <a:rPr lang="en-US" dirty="0"/>
              <a:t>The Florida College System will establish a working group to provide technical guidance for implementation of the legislation.  In the meantime, we have already begun discussing how we might incorporate this requirement into the FSW General Education Program.</a:t>
            </a:r>
          </a:p>
        </p:txBody>
      </p:sp>
      <p:sp>
        <p:nvSpPr>
          <p:cNvPr id="3" name="Title 2"/>
          <p:cNvSpPr>
            <a:spLocks noGrp="1"/>
          </p:cNvSpPr>
          <p:nvPr>
            <p:ph type="title"/>
          </p:nvPr>
        </p:nvSpPr>
        <p:spPr/>
        <p:txBody>
          <a:bodyPr/>
          <a:lstStyle/>
          <a:p>
            <a:r>
              <a:rPr lang="en-US" dirty="0" smtClean="0">
                <a:solidFill>
                  <a:schemeClr val="tx1"/>
                </a:solidFill>
              </a:rPr>
              <a:t>Addendum</a:t>
            </a:r>
            <a:endParaRPr lang="en-US" dirty="0">
              <a:solidFill>
                <a:schemeClr val="tx1"/>
              </a:solidFill>
            </a:endParaRPr>
          </a:p>
        </p:txBody>
      </p:sp>
    </p:spTree>
    <p:extLst>
      <p:ext uri="{BB962C8B-B14F-4D97-AF65-F5344CB8AC3E}">
        <p14:creationId xmlns:p14="http://schemas.microsoft.com/office/powerpoint/2010/main" val="4065475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6731" y="1447800"/>
            <a:ext cx="8534399" cy="4648200"/>
          </a:xfrm>
        </p:spPr>
        <p:txBody>
          <a:bodyPr>
            <a:normAutofit fontScale="32500" lnSpcReduction="20000"/>
          </a:bodyPr>
          <a:lstStyle/>
          <a:p>
            <a:pPr marL="0" indent="0" algn="ctr">
              <a:buNone/>
            </a:pPr>
            <a:r>
              <a:rPr lang="en-US" sz="7400" b="1" i="1" dirty="0" smtClean="0"/>
              <a:t>Council </a:t>
            </a:r>
            <a:r>
              <a:rPr lang="en-US" sz="7400" b="1" i="1" dirty="0"/>
              <a:t>M</a:t>
            </a:r>
            <a:r>
              <a:rPr lang="en-US" sz="7400" b="1" i="1" dirty="0" smtClean="0"/>
              <a:t>embers</a:t>
            </a:r>
            <a:endParaRPr lang="en-US" sz="7400" b="1" i="1" dirty="0"/>
          </a:p>
          <a:p>
            <a:pPr marL="0" indent="0">
              <a:buNone/>
            </a:pPr>
            <a:r>
              <a:rPr lang="en-US" sz="5500" dirty="0"/>
              <a:t> </a:t>
            </a:r>
          </a:p>
          <a:p>
            <a:r>
              <a:rPr lang="en-US" sz="6200" dirty="0"/>
              <a:t>Jane Charles, Faculty Librarian</a:t>
            </a:r>
          </a:p>
          <a:p>
            <a:r>
              <a:rPr lang="en-US" sz="6200" dirty="0"/>
              <a:t>Dr. Wendy Chase, Humanities Professor</a:t>
            </a:r>
          </a:p>
          <a:p>
            <a:r>
              <a:rPr lang="en-US" sz="6200" dirty="0"/>
              <a:t>Dr. Eileen DeLuca, Associate </a:t>
            </a:r>
            <a:r>
              <a:rPr lang="en-US" sz="6200" dirty="0" smtClean="0"/>
              <a:t>Vice President </a:t>
            </a:r>
            <a:r>
              <a:rPr lang="en-US" sz="6200" dirty="0"/>
              <a:t>for Academic Affairs</a:t>
            </a:r>
          </a:p>
          <a:p>
            <a:r>
              <a:rPr lang="en-US" sz="6200" dirty="0" smtClean="0"/>
              <a:t>Erik Fay, Natural </a:t>
            </a:r>
            <a:r>
              <a:rPr lang="en-US" sz="6200" dirty="0"/>
              <a:t>Sciences </a:t>
            </a:r>
            <a:r>
              <a:rPr lang="en-US" sz="6200" dirty="0" smtClean="0"/>
              <a:t>Professor</a:t>
            </a:r>
          </a:p>
          <a:p>
            <a:r>
              <a:rPr lang="en-US" sz="6200" dirty="0"/>
              <a:t>Dr. Rebecca Harris, English Professor and Vice-Chair</a:t>
            </a:r>
          </a:p>
          <a:p>
            <a:r>
              <a:rPr lang="en-US" sz="6200" dirty="0" err="1" smtClean="0"/>
              <a:t>Sindee</a:t>
            </a:r>
            <a:r>
              <a:rPr lang="en-US" sz="6200" dirty="0" smtClean="0"/>
              <a:t> </a:t>
            </a:r>
            <a:r>
              <a:rPr lang="en-US" sz="6200" dirty="0" err="1" smtClean="0"/>
              <a:t>Karpel</a:t>
            </a:r>
            <a:r>
              <a:rPr lang="en-US" sz="6200" dirty="0" smtClean="0"/>
              <a:t>, Health Professions Professor</a:t>
            </a:r>
          </a:p>
          <a:p>
            <a:r>
              <a:rPr lang="en-US" sz="6200" dirty="0" smtClean="0"/>
              <a:t>Dr. Martin McClinton, Dean – Pure &amp; Applied Sciences</a:t>
            </a:r>
            <a:endParaRPr lang="en-US" sz="6200" dirty="0"/>
          </a:p>
          <a:p>
            <a:r>
              <a:rPr lang="en-US" sz="6200" dirty="0"/>
              <a:t>Dr. Brian Page, </a:t>
            </a:r>
            <a:r>
              <a:rPr lang="en-US" sz="6200" dirty="0" smtClean="0"/>
              <a:t>Social/Behavioral Sciences </a:t>
            </a:r>
            <a:r>
              <a:rPr lang="en-US" sz="6200" dirty="0"/>
              <a:t>Professor</a:t>
            </a:r>
          </a:p>
          <a:p>
            <a:r>
              <a:rPr lang="en-US" sz="6200" dirty="0"/>
              <a:t>Don Ransford, Mathematics Professor </a:t>
            </a:r>
            <a:r>
              <a:rPr lang="en-US" sz="6200" dirty="0" smtClean="0"/>
              <a:t>and Chair</a:t>
            </a:r>
          </a:p>
          <a:p>
            <a:r>
              <a:rPr lang="en-US" sz="6200" dirty="0" smtClean="0"/>
              <a:t>Dr. Kelly Roy, Education Professor</a:t>
            </a:r>
            <a:endParaRPr lang="en-US" sz="6200" dirty="0"/>
          </a:p>
          <a:p>
            <a:r>
              <a:rPr lang="en-US" sz="6200" dirty="0"/>
              <a:t>Dr. </a:t>
            </a:r>
            <a:r>
              <a:rPr lang="en-US" sz="6200" dirty="0" smtClean="0"/>
              <a:t>Caroline </a:t>
            </a:r>
            <a:r>
              <a:rPr lang="en-US" sz="6200" dirty="0" err="1" smtClean="0"/>
              <a:t>Seefchak</a:t>
            </a:r>
            <a:r>
              <a:rPr lang="en-US" sz="6200" dirty="0" smtClean="0"/>
              <a:t>, Education </a:t>
            </a:r>
            <a:r>
              <a:rPr lang="en-US" sz="6200" dirty="0"/>
              <a:t>Professor and </a:t>
            </a:r>
            <a:r>
              <a:rPr lang="en-US" sz="6200" dirty="0" smtClean="0"/>
              <a:t>LAC Representative</a:t>
            </a:r>
          </a:p>
          <a:p>
            <a:r>
              <a:rPr lang="en-US" sz="6200" dirty="0" smtClean="0"/>
              <a:t>Bill </a:t>
            </a:r>
            <a:r>
              <a:rPr lang="en-US" sz="6200" dirty="0" err="1" smtClean="0"/>
              <a:t>vanGlabek</a:t>
            </a:r>
            <a:r>
              <a:rPr lang="en-US" sz="6200" dirty="0" smtClean="0"/>
              <a:t>, Business &amp; Technology Professor</a:t>
            </a:r>
            <a:endParaRPr lang="en-US" sz="6200" dirty="0"/>
          </a:p>
          <a:p>
            <a:r>
              <a:rPr lang="en-US" sz="6200" dirty="0" smtClean="0"/>
              <a:t>Myra Walters, Speech &amp; Foreign Language Professor</a:t>
            </a:r>
            <a:r>
              <a:rPr lang="en-US" sz="5500" dirty="0"/>
              <a:t> </a:t>
            </a:r>
          </a:p>
          <a:p>
            <a:pPr marL="0" indent="0" algn="ctr">
              <a:buNone/>
            </a:pPr>
            <a:endParaRPr lang="en-US" sz="4200" dirty="0" smtClean="0"/>
          </a:p>
          <a:p>
            <a:endParaRPr lang="en-US" dirty="0"/>
          </a:p>
        </p:txBody>
      </p:sp>
      <p:sp>
        <p:nvSpPr>
          <p:cNvPr id="3" name="Title 2"/>
          <p:cNvSpPr>
            <a:spLocks noGrp="1"/>
          </p:cNvSpPr>
          <p:nvPr>
            <p:ph type="title"/>
          </p:nvPr>
        </p:nvSpPr>
        <p:spPr>
          <a:xfrm>
            <a:off x="685800" y="457200"/>
            <a:ext cx="7756263" cy="762000"/>
          </a:xfrm>
        </p:spPr>
        <p:txBody>
          <a:bodyPr/>
          <a:lstStyle/>
          <a:p>
            <a:r>
              <a:rPr lang="en-US" sz="4000" b="1" dirty="0">
                <a:solidFill>
                  <a:schemeClr val="tx1"/>
                </a:solidFill>
              </a:rPr>
              <a:t>General </a:t>
            </a:r>
            <a:r>
              <a:rPr lang="en-US" sz="4000" b="1" dirty="0" smtClean="0">
                <a:solidFill>
                  <a:schemeClr val="tx1"/>
                </a:solidFill>
              </a:rPr>
              <a:t>Education</a:t>
            </a:r>
            <a:br>
              <a:rPr lang="en-US" sz="4000" b="1" dirty="0" smtClean="0">
                <a:solidFill>
                  <a:schemeClr val="tx1"/>
                </a:solidFill>
              </a:rPr>
            </a:br>
            <a:r>
              <a:rPr lang="en-US" sz="4000" b="1" dirty="0" smtClean="0">
                <a:solidFill>
                  <a:schemeClr val="tx1"/>
                </a:solidFill>
              </a:rPr>
              <a:t>Advisory Council</a:t>
            </a:r>
            <a:r>
              <a:rPr lang="en-US" dirty="0"/>
              <a:t/>
            </a:r>
            <a:br>
              <a:rPr lang="en-US" dirty="0"/>
            </a:br>
            <a:endParaRPr lang="en-US" sz="2800" dirty="0"/>
          </a:p>
        </p:txBody>
      </p:sp>
    </p:spTree>
    <p:extLst>
      <p:ext uri="{BB962C8B-B14F-4D97-AF65-F5344CB8AC3E}">
        <p14:creationId xmlns:p14="http://schemas.microsoft.com/office/powerpoint/2010/main" val="3625905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5121" y="2133600"/>
            <a:ext cx="8763000" cy="4800599"/>
          </a:xfrm>
        </p:spPr>
        <p:txBody>
          <a:bodyPr>
            <a:normAutofit fontScale="85000" lnSpcReduction="10000"/>
          </a:bodyPr>
          <a:lstStyle/>
          <a:p>
            <a:pPr marL="0" indent="0" algn="ctr">
              <a:buNone/>
            </a:pPr>
            <a:r>
              <a:rPr lang="en-US" sz="2600" b="1" i="1" dirty="0" smtClean="0"/>
              <a:t>Purpose</a:t>
            </a:r>
          </a:p>
          <a:p>
            <a:pPr marL="0" indent="0">
              <a:buNone/>
            </a:pPr>
            <a:endParaRPr lang="en-US" sz="1200" dirty="0"/>
          </a:p>
          <a:p>
            <a:pPr marL="0" indent="0">
              <a:buNone/>
            </a:pPr>
            <a:r>
              <a:rPr lang="en-US" sz="2000" dirty="0"/>
              <a:t>The General Education Advisory Council is a standing committee of the College whose purpose is to supervise and maintain the General Education program at Florida </a:t>
            </a:r>
            <a:r>
              <a:rPr lang="en-US" sz="2000" dirty="0" err="1"/>
              <a:t>SouthWestern</a:t>
            </a:r>
            <a:r>
              <a:rPr lang="en-US" sz="2000" dirty="0"/>
              <a:t> State College.</a:t>
            </a:r>
          </a:p>
          <a:p>
            <a:pPr marL="0" indent="0" algn="ctr">
              <a:buNone/>
            </a:pPr>
            <a:r>
              <a:rPr lang="en-US" sz="2000" dirty="0"/>
              <a:t> </a:t>
            </a:r>
            <a:r>
              <a:rPr lang="en-US" sz="2600" b="1" i="1" dirty="0" smtClean="0"/>
              <a:t>Responsibilities</a:t>
            </a:r>
          </a:p>
          <a:p>
            <a:pPr marL="0" indent="0">
              <a:buNone/>
            </a:pPr>
            <a:endParaRPr lang="en-US" sz="1200" dirty="0"/>
          </a:p>
          <a:p>
            <a:pPr marL="0" indent="0">
              <a:buNone/>
            </a:pPr>
            <a:r>
              <a:rPr lang="en-US" sz="2000" dirty="0"/>
              <a:t>It is the responsibility of the General Education </a:t>
            </a:r>
            <a:r>
              <a:rPr lang="en-US" sz="2000" dirty="0" smtClean="0"/>
              <a:t>Advisory Council </a:t>
            </a:r>
            <a:r>
              <a:rPr lang="en-US" sz="2000" dirty="0"/>
              <a:t>to:</a:t>
            </a:r>
          </a:p>
          <a:p>
            <a:pPr>
              <a:buFont typeface="Wingdings" panose="05000000000000000000" pitchFamily="2" charset="2"/>
              <a:buChar char=""/>
            </a:pPr>
            <a:r>
              <a:rPr lang="en-US" sz="2000" dirty="0"/>
              <a:t> </a:t>
            </a:r>
            <a:r>
              <a:rPr lang="en-US" sz="2000" dirty="0" smtClean="0"/>
              <a:t>Create </a:t>
            </a:r>
            <a:r>
              <a:rPr lang="en-US" sz="2000" dirty="0"/>
              <a:t>a high-quality General Education program for students at the College that reflects the values and mission established by the faculty at Florida </a:t>
            </a:r>
            <a:r>
              <a:rPr lang="en-US" sz="2000" dirty="0" err="1"/>
              <a:t>SouthWestern</a:t>
            </a:r>
            <a:r>
              <a:rPr lang="en-US" sz="2000" dirty="0"/>
              <a:t> State College, meets the standards of the State of Florida, and aligns with the criteria set forth by the College’s governing accreditation body.</a:t>
            </a:r>
          </a:p>
          <a:p>
            <a:pPr lvl="0">
              <a:buFont typeface="Wingdings" panose="05000000000000000000" pitchFamily="2" charset="2"/>
              <a:buChar char=""/>
            </a:pPr>
            <a:r>
              <a:rPr lang="en-US" sz="2000" dirty="0"/>
              <a:t>Develop a plan for implementing and monitoring the integrity of the General Education program.</a:t>
            </a:r>
          </a:p>
          <a:p>
            <a:pPr lvl="0">
              <a:buFont typeface="Wingdings" panose="05000000000000000000" pitchFamily="2" charset="2"/>
              <a:buChar char=""/>
            </a:pPr>
            <a:r>
              <a:rPr lang="en-US" sz="2000" dirty="0"/>
              <a:t>Continuously evaluate the effectiveness of the General Education program.</a:t>
            </a:r>
          </a:p>
          <a:p>
            <a:pPr>
              <a:buFont typeface="Wingdings" panose="05000000000000000000" pitchFamily="2" charset="2"/>
              <a:buChar char=""/>
            </a:pPr>
            <a:r>
              <a:rPr lang="en-US" sz="2000" dirty="0"/>
              <a:t>Establish a collegial process that encourages and maximizes participation by faculty in the development and delivery of courses to support the mission of the General Education program.</a:t>
            </a:r>
            <a:r>
              <a:rPr lang="en-US" dirty="0"/>
              <a:t> </a:t>
            </a:r>
          </a:p>
          <a:p>
            <a:endParaRPr lang="en-US" dirty="0"/>
          </a:p>
        </p:txBody>
      </p:sp>
      <p:sp>
        <p:nvSpPr>
          <p:cNvPr id="3" name="Title 2"/>
          <p:cNvSpPr>
            <a:spLocks noGrp="1"/>
          </p:cNvSpPr>
          <p:nvPr>
            <p:ph type="title"/>
          </p:nvPr>
        </p:nvSpPr>
        <p:spPr/>
        <p:txBody>
          <a:bodyPr/>
          <a:lstStyle/>
          <a:p>
            <a:r>
              <a:rPr lang="en-US" sz="4000" b="1" dirty="0">
                <a:solidFill>
                  <a:schemeClr val="tx1"/>
                </a:solidFill>
              </a:rPr>
              <a:t>General Education</a:t>
            </a:r>
            <a:br>
              <a:rPr lang="en-US" sz="4000" b="1" dirty="0">
                <a:solidFill>
                  <a:schemeClr val="tx1"/>
                </a:solidFill>
              </a:rPr>
            </a:br>
            <a:r>
              <a:rPr lang="en-US" sz="4000" b="1" dirty="0">
                <a:solidFill>
                  <a:schemeClr val="tx1"/>
                </a:solidFill>
              </a:rPr>
              <a:t>Advisory Council</a:t>
            </a:r>
            <a:endParaRPr lang="en-US" sz="4000" dirty="0">
              <a:solidFill>
                <a:schemeClr val="tx1"/>
              </a:solidFill>
            </a:endParaRPr>
          </a:p>
        </p:txBody>
      </p:sp>
    </p:spTree>
    <p:extLst>
      <p:ext uri="{BB962C8B-B14F-4D97-AF65-F5344CB8AC3E}">
        <p14:creationId xmlns:p14="http://schemas.microsoft.com/office/powerpoint/2010/main" val="3501963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248347"/>
            <a:ext cx="8229600" cy="4381053"/>
          </a:xfrm>
        </p:spPr>
        <p:txBody>
          <a:bodyPr>
            <a:normAutofit fontScale="92500" lnSpcReduction="10000"/>
          </a:bodyPr>
          <a:lstStyle/>
          <a:p>
            <a:pPr marL="0" indent="0">
              <a:buNone/>
            </a:pPr>
            <a:r>
              <a:rPr lang="en-US" dirty="0" smtClean="0"/>
              <a:t>The </a:t>
            </a:r>
            <a:r>
              <a:rPr lang="en-US" dirty="0"/>
              <a:t>mission of Florida SouthWestern State College’s General Education Program is to provide students with transdisciplinary learning experiences that empower them to be inquisitive, active, informed and ethical citizens. Our innovative curriculum promotes collaboration and communication in diverse settings, encourages greater understanding of the relationship between individuals and their natural surroundings and cultivates intellectual curiosity that leads to independent research, creative problem-solving and meaningful engagement with the global community.  We provide the framework for students to acquire both discipline-specific professional skills necessary for occupational success and a broad spectrum of skills in critical, creative and scientific problem-solving that will allow them to contribute in multiple real world settings. </a:t>
            </a:r>
          </a:p>
          <a:p>
            <a:endParaRPr lang="en-US" dirty="0"/>
          </a:p>
        </p:txBody>
      </p:sp>
      <p:sp>
        <p:nvSpPr>
          <p:cNvPr id="3" name="Title 2"/>
          <p:cNvSpPr>
            <a:spLocks noGrp="1"/>
          </p:cNvSpPr>
          <p:nvPr>
            <p:ph type="title"/>
          </p:nvPr>
        </p:nvSpPr>
        <p:spPr/>
        <p:txBody>
          <a:bodyPr/>
          <a:lstStyle/>
          <a:p>
            <a:r>
              <a:rPr lang="en-US" sz="3200" dirty="0">
                <a:solidFill>
                  <a:schemeClr val="tx1"/>
                </a:solidFill>
              </a:rPr>
              <a:t/>
            </a:r>
            <a:br>
              <a:rPr lang="en-US" sz="3200" dirty="0">
                <a:solidFill>
                  <a:schemeClr val="tx1"/>
                </a:solidFill>
              </a:rPr>
            </a:br>
            <a:r>
              <a:rPr lang="en-US" sz="3200" b="1" i="1" dirty="0">
                <a:solidFill>
                  <a:schemeClr val="tx1"/>
                </a:solidFill>
              </a:rPr>
              <a:t>The Florida SouthWestern State College General Education Program</a:t>
            </a:r>
            <a:r>
              <a:rPr lang="en-US" dirty="0"/>
              <a:t/>
            </a:r>
            <a:br>
              <a:rPr lang="en-US" dirty="0"/>
            </a:br>
            <a:endParaRPr lang="en-US" dirty="0"/>
          </a:p>
        </p:txBody>
      </p:sp>
    </p:spTree>
    <p:extLst>
      <p:ext uri="{BB962C8B-B14F-4D97-AF65-F5344CB8AC3E}">
        <p14:creationId xmlns:p14="http://schemas.microsoft.com/office/powerpoint/2010/main" val="3674228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600" y="228600"/>
            <a:ext cx="8686800" cy="6477000"/>
          </a:xfrm>
        </p:spPr>
        <p:txBody>
          <a:bodyPr>
            <a:normAutofit fontScale="85000" lnSpcReduction="20000"/>
          </a:bodyPr>
          <a:lstStyle/>
          <a:p>
            <a:pPr marL="0" indent="0">
              <a:buNone/>
            </a:pPr>
            <a:r>
              <a:rPr lang="en-US" sz="3200" dirty="0" smtClean="0"/>
              <a:t>Students </a:t>
            </a:r>
            <a:r>
              <a:rPr lang="en-US" sz="3200" dirty="0"/>
              <a:t>who successfully complete our General Education Program </a:t>
            </a:r>
            <a:r>
              <a:rPr lang="en-US" sz="3200" dirty="0" smtClean="0"/>
              <a:t>will…</a:t>
            </a:r>
          </a:p>
          <a:p>
            <a:pPr marL="0" indent="0">
              <a:buNone/>
            </a:pPr>
            <a:endParaRPr lang="en-US" sz="3200" b="1" dirty="0" smtClean="0"/>
          </a:p>
          <a:p>
            <a:pPr marL="0" indent="0">
              <a:buNone/>
            </a:pPr>
            <a:r>
              <a:rPr lang="en-US" sz="3200" b="1" dirty="0" smtClean="0"/>
              <a:t>C</a:t>
            </a:r>
            <a:r>
              <a:rPr lang="en-US" dirty="0" smtClean="0"/>
              <a:t>ommunicate </a:t>
            </a:r>
            <a:r>
              <a:rPr lang="en-US" dirty="0"/>
              <a:t>clearly in a variety of modes and media. </a:t>
            </a:r>
          </a:p>
          <a:p>
            <a:pPr marL="0" indent="0">
              <a:buNone/>
            </a:pPr>
            <a:r>
              <a:rPr lang="en-US" sz="3200" b="1" dirty="0"/>
              <a:t>R</a:t>
            </a:r>
            <a:r>
              <a:rPr lang="en-US" dirty="0"/>
              <a:t>esearch and examine academic and non-academic information resources and evidence. </a:t>
            </a:r>
          </a:p>
          <a:p>
            <a:pPr marL="0" indent="0">
              <a:buNone/>
            </a:pPr>
            <a:r>
              <a:rPr lang="en-US" sz="3200" b="1" dirty="0"/>
              <a:t>E</a:t>
            </a:r>
            <a:r>
              <a:rPr lang="en-US" dirty="0"/>
              <a:t>valuate and utilize mathematical principles, technology, scientific and quantitative data. </a:t>
            </a:r>
          </a:p>
          <a:p>
            <a:pPr marL="0" indent="0">
              <a:buNone/>
            </a:pPr>
            <a:r>
              <a:rPr lang="en-US" sz="3200" b="1" dirty="0"/>
              <a:t>A</a:t>
            </a:r>
            <a:r>
              <a:rPr lang="en-US" dirty="0"/>
              <a:t>nalyze and create individual and collaborative works of art, literature, and performance. </a:t>
            </a:r>
          </a:p>
          <a:p>
            <a:pPr marL="0" indent="0">
              <a:buNone/>
            </a:pPr>
            <a:r>
              <a:rPr lang="en-US" sz="3200" b="1" dirty="0"/>
              <a:t>T</a:t>
            </a:r>
            <a:r>
              <a:rPr lang="en-US" dirty="0"/>
              <a:t>hink critically about </a:t>
            </a:r>
            <a:r>
              <a:rPr lang="en-US" dirty="0" smtClean="0"/>
              <a:t>questions </a:t>
            </a:r>
            <a:r>
              <a:rPr lang="en-US" dirty="0"/>
              <a:t>to yield meaning and value. </a:t>
            </a:r>
          </a:p>
          <a:p>
            <a:pPr marL="0" indent="0">
              <a:buNone/>
            </a:pPr>
            <a:r>
              <a:rPr lang="en-US" sz="3500" b="1" dirty="0"/>
              <a:t>I</a:t>
            </a:r>
            <a:r>
              <a:rPr lang="en-US" dirty="0"/>
              <a:t>nvestigate and engage in the transdisciplinary applications of research, learning </a:t>
            </a:r>
            <a:r>
              <a:rPr lang="en-US" dirty="0" smtClean="0"/>
              <a:t>and knowledge</a:t>
            </a:r>
            <a:r>
              <a:rPr lang="en-US" dirty="0"/>
              <a:t>. </a:t>
            </a:r>
            <a:endParaRPr lang="en-US" dirty="0" smtClean="0"/>
          </a:p>
          <a:p>
            <a:pPr marL="0" indent="0">
              <a:buNone/>
            </a:pPr>
            <a:r>
              <a:rPr lang="en-US" sz="3500" b="1" dirty="0" smtClean="0"/>
              <a:t>V</a:t>
            </a:r>
            <a:r>
              <a:rPr lang="en-US" dirty="0" smtClean="0"/>
              <a:t>isualize </a:t>
            </a:r>
            <a:r>
              <a:rPr lang="en-US" dirty="0"/>
              <a:t>and engage the world from different historical, social</a:t>
            </a:r>
            <a:r>
              <a:rPr lang="en-US" smtClean="0"/>
              <a:t>, religious </a:t>
            </a:r>
            <a:r>
              <a:rPr lang="en-US" dirty="0"/>
              <a:t>and cultural approaches. </a:t>
            </a:r>
            <a:endParaRPr lang="en-US" dirty="0" smtClean="0"/>
          </a:p>
          <a:p>
            <a:pPr marL="0" indent="0">
              <a:buNone/>
            </a:pPr>
            <a:r>
              <a:rPr lang="en-US" sz="3500" b="1" dirty="0" smtClean="0"/>
              <a:t>E</a:t>
            </a:r>
            <a:r>
              <a:rPr lang="en-US" dirty="0" smtClean="0"/>
              <a:t>ngage </a:t>
            </a:r>
            <a:r>
              <a:rPr lang="en-US" dirty="0"/>
              <a:t>meanings of active citizenship in one’s community, nation, and the </a:t>
            </a:r>
            <a:r>
              <a:rPr lang="en-US" dirty="0" smtClean="0"/>
              <a:t>world.</a:t>
            </a:r>
            <a:endParaRPr lang="en-US" dirty="0"/>
          </a:p>
        </p:txBody>
      </p:sp>
    </p:spTree>
    <p:extLst>
      <p:ext uri="{BB962C8B-B14F-4D97-AF65-F5344CB8AC3E}">
        <p14:creationId xmlns:p14="http://schemas.microsoft.com/office/powerpoint/2010/main" val="3454887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Roles of Stakeholders</a:t>
            </a:r>
            <a:r>
              <a:rPr lang="en-US" dirty="0"/>
              <a:t/>
            </a:r>
            <a:br>
              <a:rPr lang="en-US" dirty="0"/>
            </a:br>
            <a:endParaRPr lang="en-US" dirty="0"/>
          </a:p>
        </p:txBody>
      </p:sp>
      <p:sp>
        <p:nvSpPr>
          <p:cNvPr id="3" name="Content Placeholder 2"/>
          <p:cNvSpPr>
            <a:spLocks noGrp="1"/>
          </p:cNvSpPr>
          <p:nvPr>
            <p:ph idx="1"/>
          </p:nvPr>
        </p:nvSpPr>
        <p:spPr>
          <a:xfrm>
            <a:off x="457200" y="1828800"/>
            <a:ext cx="8229600" cy="4724401"/>
          </a:xfrm>
        </p:spPr>
        <p:txBody>
          <a:bodyPr>
            <a:normAutofit fontScale="77500" lnSpcReduction="20000"/>
          </a:bodyPr>
          <a:lstStyle/>
          <a:p>
            <a:pPr marL="0" indent="0">
              <a:buNone/>
            </a:pPr>
            <a:r>
              <a:rPr lang="en-US" sz="2800" dirty="0"/>
              <a:t> </a:t>
            </a:r>
          </a:p>
          <a:p>
            <a:pPr marL="0" indent="0" algn="ctr">
              <a:buNone/>
            </a:pPr>
            <a:r>
              <a:rPr lang="en-US" sz="2800" b="1" u="sng" dirty="0" smtClean="0"/>
              <a:t>Faculty</a:t>
            </a:r>
            <a:endParaRPr lang="en-US" sz="2800" dirty="0"/>
          </a:p>
          <a:p>
            <a:pPr lvl="0"/>
            <a:r>
              <a:rPr lang="en-US" sz="2800" dirty="0"/>
              <a:t>Identify competencies associated with outcomes as primary and secondary for each course in their </a:t>
            </a:r>
            <a:r>
              <a:rPr lang="en-US" sz="2800" dirty="0" smtClean="0"/>
              <a:t>discipline.</a:t>
            </a:r>
            <a:endParaRPr lang="en-US" sz="2800" dirty="0"/>
          </a:p>
          <a:p>
            <a:pPr lvl="0"/>
            <a:r>
              <a:rPr lang="en-US" sz="2800" dirty="0"/>
              <a:t>Provide a wide array of opportunities for students to experience/master all of the general education </a:t>
            </a:r>
            <a:r>
              <a:rPr lang="en-US" sz="2800" dirty="0" smtClean="0"/>
              <a:t>competencies.</a:t>
            </a:r>
            <a:endParaRPr lang="en-US" sz="2800" dirty="0"/>
          </a:p>
          <a:p>
            <a:pPr lvl="0"/>
            <a:r>
              <a:rPr lang="en-US" sz="2800" dirty="0"/>
              <a:t>Review and/or update course outcomes and objectives on a regular </a:t>
            </a:r>
            <a:r>
              <a:rPr lang="en-US" sz="2800" dirty="0" smtClean="0"/>
              <a:t>basis.</a:t>
            </a:r>
            <a:endParaRPr lang="en-US" sz="2800" dirty="0"/>
          </a:p>
          <a:p>
            <a:pPr marL="0" indent="0">
              <a:buNone/>
            </a:pPr>
            <a:r>
              <a:rPr lang="en-US" sz="2800" dirty="0"/>
              <a:t> </a:t>
            </a:r>
          </a:p>
          <a:p>
            <a:pPr marL="0" indent="0" algn="ctr">
              <a:buNone/>
            </a:pPr>
            <a:r>
              <a:rPr lang="en-US" sz="2800" b="1" u="sng" dirty="0"/>
              <a:t>Students and Advisors</a:t>
            </a:r>
            <a:endParaRPr lang="en-US" sz="2800" dirty="0"/>
          </a:p>
          <a:p>
            <a:pPr marL="0" indent="0">
              <a:buNone/>
            </a:pPr>
            <a:endParaRPr lang="en-US" sz="2800" dirty="0"/>
          </a:p>
          <a:p>
            <a:pPr lvl="0"/>
            <a:r>
              <a:rPr lang="en-US" sz="2800" dirty="0"/>
              <a:t>Devise a plan to meet academic goals while providing for a rich and broad general education </a:t>
            </a:r>
            <a:r>
              <a:rPr lang="en-US" sz="2800" dirty="0" smtClean="0"/>
              <a:t>experience.</a:t>
            </a:r>
            <a:endParaRPr lang="en-US" sz="2800" dirty="0"/>
          </a:p>
          <a:p>
            <a:pPr lvl="0"/>
            <a:r>
              <a:rPr lang="en-US" sz="2800" dirty="0"/>
              <a:t>Review the </a:t>
            </a:r>
            <a:r>
              <a:rPr lang="en-US" sz="2800" dirty="0" smtClean="0"/>
              <a:t>student’s </a:t>
            </a:r>
            <a:r>
              <a:rPr lang="en-US" sz="2800" dirty="0"/>
              <a:t>progress in achieving their academic plan on a regular </a:t>
            </a:r>
            <a:r>
              <a:rPr lang="en-US" sz="2800" dirty="0" smtClean="0"/>
              <a:t>basis.</a:t>
            </a:r>
            <a:endParaRPr lang="en-US" sz="2800" dirty="0"/>
          </a:p>
          <a:p>
            <a:endParaRPr lang="en-US" dirty="0"/>
          </a:p>
        </p:txBody>
      </p:sp>
    </p:spTree>
    <p:extLst>
      <p:ext uri="{BB962C8B-B14F-4D97-AF65-F5344CB8AC3E}">
        <p14:creationId xmlns:p14="http://schemas.microsoft.com/office/powerpoint/2010/main" val="357804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48347"/>
            <a:ext cx="8381999" cy="4381053"/>
          </a:xfrm>
        </p:spPr>
        <p:txBody>
          <a:bodyPr>
            <a:normAutofit fontScale="70000" lnSpcReduction="20000"/>
          </a:bodyPr>
          <a:lstStyle/>
          <a:p>
            <a:pPr marL="0" indent="0" algn="ctr">
              <a:buNone/>
            </a:pPr>
            <a:r>
              <a:rPr lang="en-US" b="1" u="sng" dirty="0"/>
              <a:t>Learning Assessment Committee (LAC)</a:t>
            </a:r>
            <a:endParaRPr lang="en-US" dirty="0"/>
          </a:p>
          <a:p>
            <a:pPr marL="0" indent="0">
              <a:buNone/>
            </a:pPr>
            <a:endParaRPr lang="en-US" dirty="0"/>
          </a:p>
          <a:p>
            <a:pPr lvl="0"/>
            <a:r>
              <a:rPr lang="en-US" dirty="0"/>
              <a:t>Create a map of the </a:t>
            </a:r>
            <a:r>
              <a:rPr lang="en-US" dirty="0" smtClean="0"/>
              <a:t>General </a:t>
            </a:r>
            <a:r>
              <a:rPr lang="en-US" dirty="0"/>
              <a:t>E</a:t>
            </a:r>
            <a:r>
              <a:rPr lang="en-US" dirty="0" smtClean="0"/>
              <a:t>ducation </a:t>
            </a:r>
            <a:r>
              <a:rPr lang="en-US" dirty="0"/>
              <a:t>competencies currently being offered and make recommendations for improving the overall </a:t>
            </a:r>
            <a:r>
              <a:rPr lang="en-US" dirty="0" smtClean="0"/>
              <a:t>General </a:t>
            </a:r>
            <a:r>
              <a:rPr lang="en-US" dirty="0"/>
              <a:t>E</a:t>
            </a:r>
            <a:r>
              <a:rPr lang="en-US" dirty="0" smtClean="0"/>
              <a:t>ducation </a:t>
            </a:r>
            <a:r>
              <a:rPr lang="en-US" dirty="0"/>
              <a:t>program based on their findings</a:t>
            </a:r>
          </a:p>
          <a:p>
            <a:pPr lvl="0"/>
            <a:r>
              <a:rPr lang="en-US" dirty="0"/>
              <a:t>Assess how well students are meeting the desired outcomes to the program</a:t>
            </a:r>
          </a:p>
          <a:p>
            <a:pPr lvl="0"/>
            <a:r>
              <a:rPr lang="en-US" dirty="0"/>
              <a:t>Assess the </a:t>
            </a:r>
            <a:r>
              <a:rPr lang="en-US" dirty="0" smtClean="0"/>
              <a:t>General </a:t>
            </a:r>
            <a:r>
              <a:rPr lang="en-US" dirty="0"/>
              <a:t>E</a:t>
            </a:r>
            <a:r>
              <a:rPr lang="en-US" dirty="0" smtClean="0"/>
              <a:t>ducation </a:t>
            </a:r>
            <a:r>
              <a:rPr lang="en-US" dirty="0"/>
              <a:t>knowledge and skills students have gained or </a:t>
            </a:r>
            <a:r>
              <a:rPr lang="en-US" dirty="0" smtClean="0"/>
              <a:t>lost </a:t>
            </a:r>
            <a:r>
              <a:rPr lang="en-US" dirty="0"/>
              <a:t>during their academic career at the College</a:t>
            </a:r>
          </a:p>
          <a:p>
            <a:pPr lvl="0"/>
            <a:r>
              <a:rPr lang="en-US" dirty="0"/>
              <a:t>Communicate the status of the implementation of the General Education process to the faculty through departmental meetings</a:t>
            </a:r>
          </a:p>
          <a:p>
            <a:endParaRPr lang="en-US" dirty="0"/>
          </a:p>
          <a:p>
            <a:pPr marL="0" indent="0" algn="ctr">
              <a:buNone/>
            </a:pPr>
            <a:r>
              <a:rPr lang="en-US" b="1" u="sng" dirty="0"/>
              <a:t>Curriculum Committee</a:t>
            </a:r>
            <a:endParaRPr lang="en-US" dirty="0"/>
          </a:p>
          <a:p>
            <a:pPr marL="0" indent="0">
              <a:buNone/>
            </a:pPr>
            <a:r>
              <a:rPr lang="en-US" dirty="0"/>
              <a:t> </a:t>
            </a:r>
          </a:p>
          <a:p>
            <a:pPr lvl="0"/>
            <a:r>
              <a:rPr lang="en-US" dirty="0"/>
              <a:t>Establish a robust, dynamic and diverse </a:t>
            </a:r>
            <a:r>
              <a:rPr lang="en-US" dirty="0" smtClean="0"/>
              <a:t>General </a:t>
            </a:r>
            <a:r>
              <a:rPr lang="en-US" dirty="0"/>
              <a:t>E</a:t>
            </a:r>
            <a:r>
              <a:rPr lang="en-US" dirty="0" smtClean="0"/>
              <a:t>ducation </a:t>
            </a:r>
            <a:r>
              <a:rPr lang="en-US" dirty="0"/>
              <a:t>program based on measurable outcomes</a:t>
            </a:r>
          </a:p>
          <a:p>
            <a:pPr lvl="0"/>
            <a:r>
              <a:rPr lang="en-US" dirty="0"/>
              <a:t>Review the G</a:t>
            </a:r>
            <a:r>
              <a:rPr lang="en-US" dirty="0" smtClean="0"/>
              <a:t>eneral </a:t>
            </a:r>
            <a:r>
              <a:rPr lang="en-US" dirty="0"/>
              <a:t>E</a:t>
            </a:r>
            <a:r>
              <a:rPr lang="en-US" dirty="0" smtClean="0"/>
              <a:t>ducation </a:t>
            </a:r>
            <a:r>
              <a:rPr lang="en-US" dirty="0"/>
              <a:t>program on a regular basis</a:t>
            </a:r>
          </a:p>
          <a:p>
            <a:pPr lvl="0"/>
            <a:r>
              <a:rPr lang="en-US" dirty="0"/>
              <a:t>Collaborate with faculty in the syllabus creation and revision process</a:t>
            </a:r>
          </a:p>
          <a:p>
            <a:endParaRPr lang="en-US" dirty="0"/>
          </a:p>
        </p:txBody>
      </p:sp>
      <p:sp>
        <p:nvSpPr>
          <p:cNvPr id="3" name="Title 2"/>
          <p:cNvSpPr>
            <a:spLocks noGrp="1"/>
          </p:cNvSpPr>
          <p:nvPr>
            <p:ph type="title"/>
          </p:nvPr>
        </p:nvSpPr>
        <p:spPr/>
        <p:txBody>
          <a:bodyPr/>
          <a:lstStyle/>
          <a:p>
            <a:r>
              <a:rPr lang="en-US" b="1" dirty="0">
                <a:solidFill>
                  <a:schemeClr val="tx1"/>
                </a:solidFill>
              </a:rPr>
              <a:t>Roles of Stakeholders</a:t>
            </a:r>
            <a:endParaRPr lang="en-US" dirty="0"/>
          </a:p>
        </p:txBody>
      </p:sp>
    </p:spTree>
    <p:extLst>
      <p:ext uri="{BB962C8B-B14F-4D97-AF65-F5344CB8AC3E}">
        <p14:creationId xmlns:p14="http://schemas.microsoft.com/office/powerpoint/2010/main" val="1236984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48347"/>
            <a:ext cx="8305799" cy="4381053"/>
          </a:xfrm>
        </p:spPr>
        <p:txBody>
          <a:bodyPr>
            <a:normAutofit fontScale="77500" lnSpcReduction="20000"/>
          </a:bodyPr>
          <a:lstStyle/>
          <a:p>
            <a:pPr marL="0" indent="0" algn="ctr">
              <a:buNone/>
            </a:pPr>
            <a:r>
              <a:rPr lang="en-US" b="1" u="sng" dirty="0"/>
              <a:t>Professional Development Committee</a:t>
            </a:r>
            <a:endParaRPr lang="en-US" dirty="0"/>
          </a:p>
          <a:p>
            <a:pPr marL="0" indent="0">
              <a:buNone/>
            </a:pPr>
            <a:endParaRPr lang="en-US" dirty="0"/>
          </a:p>
          <a:p>
            <a:pPr lvl="0"/>
            <a:r>
              <a:rPr lang="en-US" dirty="0"/>
              <a:t>Provide opportunities for new and experienced faculty to deepen their understanding of the </a:t>
            </a:r>
            <a:r>
              <a:rPr lang="en-US" dirty="0" smtClean="0"/>
              <a:t>General </a:t>
            </a:r>
            <a:r>
              <a:rPr lang="en-US" dirty="0"/>
              <a:t>E</a:t>
            </a:r>
            <a:r>
              <a:rPr lang="en-US" dirty="0" smtClean="0"/>
              <a:t>ducation </a:t>
            </a:r>
            <a:r>
              <a:rPr lang="en-US" dirty="0"/>
              <a:t>program</a:t>
            </a:r>
          </a:p>
          <a:p>
            <a:pPr lvl="0"/>
            <a:r>
              <a:rPr lang="en-US" dirty="0"/>
              <a:t>Provide opportunities for new and experienced faculty to be exposed to innovative methods of teaching and assessing the </a:t>
            </a:r>
            <a:r>
              <a:rPr lang="en-US" dirty="0" smtClean="0"/>
              <a:t>General </a:t>
            </a:r>
            <a:r>
              <a:rPr lang="en-US" dirty="0"/>
              <a:t>E</a:t>
            </a:r>
            <a:r>
              <a:rPr lang="en-US" dirty="0" smtClean="0"/>
              <a:t>ducation </a:t>
            </a:r>
            <a:r>
              <a:rPr lang="en-US" dirty="0"/>
              <a:t>competencies</a:t>
            </a:r>
          </a:p>
          <a:p>
            <a:pPr lvl="0"/>
            <a:r>
              <a:rPr lang="en-US" dirty="0"/>
              <a:t>Provide opportunities for new and experienced faculty to practice developing well-defined and measurable course outcomes and objectives</a:t>
            </a:r>
          </a:p>
          <a:p>
            <a:pPr marL="0" indent="0" algn="ctr">
              <a:buNone/>
            </a:pPr>
            <a:r>
              <a:rPr lang="en-US" b="1" u="sng" dirty="0"/>
              <a:t>Administration</a:t>
            </a:r>
            <a:endParaRPr lang="en-US" dirty="0"/>
          </a:p>
          <a:p>
            <a:pPr marL="0" indent="0">
              <a:buNone/>
            </a:pPr>
            <a:endParaRPr lang="en-US" dirty="0"/>
          </a:p>
          <a:p>
            <a:pPr lvl="0"/>
            <a:r>
              <a:rPr lang="en-US" dirty="0"/>
              <a:t>Document and assess the integrity of the G</a:t>
            </a:r>
            <a:r>
              <a:rPr lang="en-US" dirty="0" smtClean="0"/>
              <a:t>eneral Education </a:t>
            </a:r>
            <a:r>
              <a:rPr lang="en-US" dirty="0"/>
              <a:t>program in collaboration with faculty</a:t>
            </a:r>
          </a:p>
          <a:p>
            <a:pPr lvl="0"/>
            <a:r>
              <a:rPr lang="en-US" dirty="0"/>
              <a:t>Provide the necessary resources for faculty and staff to implement and maintain the </a:t>
            </a:r>
            <a:r>
              <a:rPr lang="en-US" dirty="0" smtClean="0"/>
              <a:t>General </a:t>
            </a:r>
            <a:r>
              <a:rPr lang="en-US" dirty="0"/>
              <a:t>E</a:t>
            </a:r>
            <a:r>
              <a:rPr lang="en-US" dirty="0" smtClean="0"/>
              <a:t>ducation </a:t>
            </a:r>
            <a:r>
              <a:rPr lang="en-US" dirty="0"/>
              <a:t>program</a:t>
            </a:r>
          </a:p>
          <a:p>
            <a:endParaRPr lang="en-US" dirty="0"/>
          </a:p>
        </p:txBody>
      </p:sp>
      <p:sp>
        <p:nvSpPr>
          <p:cNvPr id="3" name="Title 2"/>
          <p:cNvSpPr>
            <a:spLocks noGrp="1"/>
          </p:cNvSpPr>
          <p:nvPr>
            <p:ph type="title"/>
          </p:nvPr>
        </p:nvSpPr>
        <p:spPr/>
        <p:txBody>
          <a:bodyPr/>
          <a:lstStyle/>
          <a:p>
            <a:r>
              <a:rPr lang="en-US" b="1" dirty="0">
                <a:solidFill>
                  <a:schemeClr val="tx1"/>
                </a:solidFill>
              </a:rPr>
              <a:t>Roles of Stakeholders</a:t>
            </a:r>
            <a:endParaRPr lang="en-US" dirty="0"/>
          </a:p>
        </p:txBody>
      </p:sp>
    </p:spTree>
    <p:extLst>
      <p:ext uri="{BB962C8B-B14F-4D97-AF65-F5344CB8AC3E}">
        <p14:creationId xmlns:p14="http://schemas.microsoft.com/office/powerpoint/2010/main" val="3715305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057400"/>
            <a:ext cx="8991600" cy="4800599"/>
          </a:xfrm>
        </p:spPr>
        <p:txBody>
          <a:bodyPr>
            <a:normAutofit lnSpcReduction="10000"/>
          </a:bodyPr>
          <a:lstStyle/>
          <a:p>
            <a:pPr>
              <a:buFont typeface="Wingdings" panose="05000000000000000000" pitchFamily="2" charset="2"/>
              <a:buChar char=""/>
            </a:pPr>
            <a:r>
              <a:rPr lang="en-US" dirty="0" smtClean="0"/>
              <a:t>Fall &amp; Spring 2016 – 2017, the General Education Advisory Council (GEAC) became aware of changes to General Education requirements being proposed to the Curriculum Committee by </a:t>
            </a:r>
            <a:r>
              <a:rPr lang="en-US" dirty="0"/>
              <a:t>multiple Health </a:t>
            </a:r>
            <a:r>
              <a:rPr lang="en-US" dirty="0" smtClean="0"/>
              <a:t>Professions Baccalaureate programs</a:t>
            </a:r>
          </a:p>
          <a:p>
            <a:pPr>
              <a:buFont typeface="Wingdings" panose="05000000000000000000" pitchFamily="2" charset="2"/>
              <a:buChar char=""/>
            </a:pPr>
            <a:r>
              <a:rPr lang="en-US" dirty="0" smtClean="0"/>
              <a:t>January 2017, the GEAC invited administration, faculty &amp; staff from the Health Professions Baccalaureate programs to their regular meeting to discuss and clarify the matter at hand</a:t>
            </a:r>
          </a:p>
          <a:p>
            <a:pPr>
              <a:buFont typeface="Wingdings" panose="05000000000000000000" pitchFamily="2" charset="2"/>
              <a:buChar char=""/>
            </a:pPr>
            <a:r>
              <a:rPr lang="en-US" dirty="0" smtClean="0"/>
              <a:t>Recommendation of the GEAC was a series of meetings in Summer 2017, to explore if changes to the FSW General Education Program were necessary and, if so, then investigate reasonable modifications that would not only resolve the current issue, but accommodate all programs</a:t>
            </a:r>
          </a:p>
          <a:p>
            <a:pPr>
              <a:buFont typeface="Wingdings" panose="05000000000000000000" pitchFamily="2" charset="2"/>
              <a:buChar char=""/>
            </a:pPr>
            <a:endParaRPr lang="en-US" dirty="0"/>
          </a:p>
        </p:txBody>
      </p:sp>
      <p:sp>
        <p:nvSpPr>
          <p:cNvPr id="3" name="Title 2"/>
          <p:cNvSpPr>
            <a:spLocks noGrp="1"/>
          </p:cNvSpPr>
          <p:nvPr>
            <p:ph type="title"/>
          </p:nvPr>
        </p:nvSpPr>
        <p:spPr>
          <a:xfrm>
            <a:off x="685800" y="914400"/>
            <a:ext cx="7924800" cy="801444"/>
          </a:xfrm>
        </p:spPr>
        <p:txBody>
          <a:bodyPr/>
          <a:lstStyle/>
          <a:p>
            <a:r>
              <a:rPr lang="en-US" sz="3600" b="1" i="1" dirty="0" smtClean="0">
                <a:solidFill>
                  <a:schemeClr val="tx1"/>
                </a:solidFill>
              </a:rPr>
              <a:t>General Education Advisory Council</a:t>
            </a:r>
            <a:br>
              <a:rPr lang="en-US" sz="3600" b="1" i="1" dirty="0" smtClean="0">
                <a:solidFill>
                  <a:schemeClr val="tx1"/>
                </a:solidFill>
              </a:rPr>
            </a:br>
            <a:r>
              <a:rPr lang="en-US" sz="3600" b="1" i="1" dirty="0" smtClean="0">
                <a:solidFill>
                  <a:schemeClr val="tx1"/>
                </a:solidFill>
              </a:rPr>
              <a:t>Work for Summer 2017</a:t>
            </a:r>
            <a:r>
              <a:rPr lang="en-US" dirty="0"/>
              <a:t/>
            </a:r>
            <a:br>
              <a:rPr lang="en-US" dirty="0"/>
            </a:br>
            <a:endParaRPr lang="en-US" dirty="0"/>
          </a:p>
        </p:txBody>
      </p:sp>
    </p:spTree>
    <p:extLst>
      <p:ext uri="{BB962C8B-B14F-4D97-AF65-F5344CB8AC3E}">
        <p14:creationId xmlns:p14="http://schemas.microsoft.com/office/powerpoint/2010/main" val="22488038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Custom 23">
      <a:dk1>
        <a:sysClr val="windowText" lastClr="000000"/>
      </a:dk1>
      <a:lt1>
        <a:srgbClr val="F4F2F5"/>
      </a:lt1>
      <a:dk2>
        <a:srgbClr val="F4F2F5"/>
      </a:dk2>
      <a:lt2>
        <a:srgbClr val="F4F2F5"/>
      </a:lt2>
      <a:accent1>
        <a:srgbClr val="A379BB"/>
      </a:accent1>
      <a:accent2>
        <a:srgbClr val="DAC9E3"/>
      </a:accent2>
      <a:accent3>
        <a:srgbClr val="6BB1C9"/>
      </a:accent3>
      <a:accent4>
        <a:srgbClr val="6585CF"/>
      </a:accent4>
      <a:accent5>
        <a:srgbClr val="7E6BC9"/>
      </a:accent5>
      <a:accent6>
        <a:srgbClr val="A379BB"/>
      </a:accent6>
      <a:hlink>
        <a:srgbClr val="410082"/>
      </a:hlink>
      <a:folHlink>
        <a:srgbClr val="932968"/>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338</TotalTime>
  <Words>763</Words>
  <Application>Microsoft Office PowerPoint</Application>
  <PresentationFormat>On-screen Show (4:3)</PresentationFormat>
  <Paragraphs>98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Book Antiqua</vt:lpstr>
      <vt:lpstr>Wingdings</vt:lpstr>
      <vt:lpstr>Hardcover</vt:lpstr>
      <vt:lpstr>General Education Advisory Council</vt:lpstr>
      <vt:lpstr>General Education Advisory Council </vt:lpstr>
      <vt:lpstr>General Education Advisory Council</vt:lpstr>
      <vt:lpstr> The Florida SouthWestern State College General Education Program </vt:lpstr>
      <vt:lpstr>PowerPoint Presentation</vt:lpstr>
      <vt:lpstr>Roles of Stakeholders </vt:lpstr>
      <vt:lpstr>Roles of Stakeholders</vt:lpstr>
      <vt:lpstr>Roles of Stakeholders</vt:lpstr>
      <vt:lpstr>General Education Advisory Council Work for Summer 2017 </vt:lpstr>
      <vt:lpstr>General Education Advisory Council Work for Summer 2017</vt:lpstr>
      <vt:lpstr>General Education Advisory Council Work for Summer 2017</vt:lpstr>
      <vt:lpstr>Next Steps</vt:lpstr>
      <vt:lpstr>Addendum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Program Review</dc:title>
  <dc:creator>ESC</dc:creator>
  <cp:lastModifiedBy>Eileen DeLuca</cp:lastModifiedBy>
  <cp:revision>29</cp:revision>
  <dcterms:created xsi:type="dcterms:W3CDTF">2015-08-11T17:20:19Z</dcterms:created>
  <dcterms:modified xsi:type="dcterms:W3CDTF">2017-08-15T01:57:49Z</dcterms:modified>
</cp:coreProperties>
</file>